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475" r:id="rId2"/>
    <p:sldId id="429" r:id="rId3"/>
    <p:sldId id="488" r:id="rId4"/>
    <p:sldId id="487" r:id="rId5"/>
    <p:sldId id="489" r:id="rId6"/>
    <p:sldId id="502" r:id="rId7"/>
    <p:sldId id="494" r:id="rId8"/>
    <p:sldId id="493" r:id="rId9"/>
    <p:sldId id="501" r:id="rId10"/>
    <p:sldId id="492" r:id="rId11"/>
    <p:sldId id="495" r:id="rId12"/>
    <p:sldId id="496" r:id="rId13"/>
    <p:sldId id="497" r:id="rId14"/>
    <p:sldId id="498" r:id="rId15"/>
    <p:sldId id="499" r:id="rId16"/>
    <p:sldId id="500" r:id="rId17"/>
    <p:sldId id="477" r:id="rId18"/>
    <p:sldId id="433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063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orient="horz" pos="3976" userDrawn="1">
          <p15:clr>
            <a:srgbClr val="A4A3A4"/>
          </p15:clr>
        </p15:guide>
        <p15:guide id="5" pos="1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6EA0"/>
    <a:srgbClr val="AAD2F0"/>
    <a:srgbClr val="DCECF8"/>
    <a:srgbClr val="FFFFFF"/>
    <a:srgbClr val="F2F2F2"/>
    <a:srgbClr val="EBEBEB"/>
    <a:srgbClr val="E1E1E1"/>
    <a:srgbClr val="5F5F5F"/>
    <a:srgbClr val="C0C0C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74695" autoAdjust="0"/>
  </p:normalViewPr>
  <p:slideViewPr>
    <p:cSldViewPr showGuides="1">
      <p:cViewPr varScale="1">
        <p:scale>
          <a:sx n="132" d="100"/>
          <a:sy n="132" d="100"/>
        </p:scale>
        <p:origin x="954" y="132"/>
      </p:cViewPr>
      <p:guideLst>
        <p:guide orient="horz" pos="2160"/>
        <p:guide pos="5063"/>
        <p:guide orient="horz" pos="799"/>
        <p:guide orient="horz" pos="3976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2" d="100"/>
          <a:sy n="122" d="100"/>
        </p:scale>
        <p:origin x="4914" y="10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2CE45-ABFF-4210-9CE1-C61ADDCC2281}" type="datetimeFigureOut">
              <a:rPr lang="de-DE" smtClean="0"/>
              <a:t>29.04.2016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48421-8BE3-4580-9858-C7A7BE2A75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0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4005"/>
            <a:ext cx="9144000" cy="436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5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10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11" name="Picture 9" descr="Logo_fml_neuer_Versuc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8911" y="5662589"/>
            <a:ext cx="993089" cy="648072"/>
          </a:xfrm>
          <a:prstGeom prst="rect">
            <a:avLst/>
          </a:prstGeom>
          <a:noFill/>
        </p:spPr>
      </p:pic>
      <p:sp>
        <p:nvSpPr>
          <p:cNvPr id="12" name="Text Box 26"/>
          <p:cNvSpPr txBox="1">
            <a:spLocks noChangeArrowheads="1"/>
          </p:cNvSpPr>
          <p:nvPr userDrawn="1"/>
        </p:nvSpPr>
        <p:spPr bwMode="auto">
          <a:xfrm>
            <a:off x="2322001" y="5845002"/>
            <a:ext cx="52920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defTabSz="801688">
              <a:spcBef>
                <a:spcPct val="50000"/>
              </a:spcBef>
            </a:pPr>
            <a:r>
              <a:rPr lang="de-DE" sz="1000" b="1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</a:t>
            </a:r>
            <a:r>
              <a:rPr lang="de-DE" sz="1000" b="0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Lehrstuhl </a:t>
            </a:r>
            <a:r>
              <a:rPr lang="de-DE" sz="1000" b="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 Fördertechnik Materialfluss Logistik</a:t>
            </a:r>
            <a:br>
              <a:rPr lang="de-DE" sz="1000" b="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Dr.-Ing. Dipl.-</a:t>
            </a:r>
            <a:r>
              <a:rPr lang="de-DE" sz="1000" dirty="0" err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</a:t>
            </a:r>
            <a:b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Technische Universität München</a:t>
            </a:r>
          </a:p>
        </p:txBody>
      </p:sp>
      <p:sp>
        <p:nvSpPr>
          <p:cNvPr id="14" name="Text Box 23"/>
          <p:cNvSpPr txBox="1">
            <a:spLocks noChangeArrowheads="1"/>
          </p:cNvSpPr>
          <p:nvPr userDrawn="1"/>
        </p:nvSpPr>
        <p:spPr bwMode="auto">
          <a:xfrm>
            <a:off x="-1044575" y="2"/>
            <a:ext cx="935038" cy="615283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>
                <a:solidFill>
                  <a:schemeClr val="bg1"/>
                </a:solidFill>
              </a:rPr>
              <a:t>fml-blau</a:t>
            </a:r>
          </a:p>
          <a:p>
            <a:pPr defTabSz="801572"/>
            <a:endParaRPr lang="de-DE" sz="300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R - 008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G - 110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B - 160</a:t>
            </a:r>
          </a:p>
        </p:txBody>
      </p:sp>
      <p:sp>
        <p:nvSpPr>
          <p:cNvPr id="15" name="Text Box 24"/>
          <p:cNvSpPr txBox="1">
            <a:spLocks noChangeArrowheads="1"/>
          </p:cNvSpPr>
          <p:nvPr userDrawn="1"/>
        </p:nvSpPr>
        <p:spPr bwMode="auto">
          <a:xfrm>
            <a:off x="-1044575" y="598516"/>
            <a:ext cx="935038" cy="615283"/>
          </a:xfrm>
          <a:prstGeom prst="rect">
            <a:avLst/>
          </a:prstGeom>
          <a:solidFill>
            <a:srgbClr val="AAD2F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fml-hellblau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- 170</a:t>
            </a:r>
          </a:p>
          <a:p>
            <a:pPr defTabSz="801572"/>
            <a:r>
              <a:rPr lang="de-DE" sz="800" b="1" dirty="0"/>
              <a:t>G - 210</a:t>
            </a:r>
          </a:p>
          <a:p>
            <a:pPr defTabSz="801572"/>
            <a:r>
              <a:rPr lang="de-DE" sz="800" b="1" dirty="0"/>
              <a:t>B - 240</a:t>
            </a:r>
          </a:p>
        </p:txBody>
      </p:sp>
      <p:sp>
        <p:nvSpPr>
          <p:cNvPr id="16" name="Text Box 25"/>
          <p:cNvSpPr txBox="1">
            <a:spLocks noChangeArrowheads="1"/>
          </p:cNvSpPr>
          <p:nvPr userDrawn="1"/>
        </p:nvSpPr>
        <p:spPr bwMode="auto">
          <a:xfrm>
            <a:off x="-1044575" y="1197030"/>
            <a:ext cx="935038" cy="615283"/>
          </a:xfrm>
          <a:prstGeom prst="rect">
            <a:avLst/>
          </a:prstGeom>
          <a:solidFill>
            <a:srgbClr val="DCECF8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leichtes hellblau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- 220</a:t>
            </a:r>
          </a:p>
          <a:p>
            <a:pPr defTabSz="801572"/>
            <a:r>
              <a:rPr lang="de-DE" sz="800" b="1" dirty="0"/>
              <a:t>G - 236</a:t>
            </a:r>
          </a:p>
          <a:p>
            <a:pPr defTabSz="801572"/>
            <a:r>
              <a:rPr lang="de-DE" sz="800" b="1" dirty="0"/>
              <a:t>B - 248</a:t>
            </a:r>
          </a:p>
        </p:txBody>
      </p:sp>
      <p:sp>
        <p:nvSpPr>
          <p:cNvPr id="17" name="Text Box 26"/>
          <p:cNvSpPr txBox="1">
            <a:spLocks noChangeArrowheads="1"/>
          </p:cNvSpPr>
          <p:nvPr userDrawn="1"/>
        </p:nvSpPr>
        <p:spPr bwMode="auto">
          <a:xfrm>
            <a:off x="-1042988" y="1795544"/>
            <a:ext cx="935038" cy="615283"/>
          </a:xfrm>
          <a:prstGeom prst="rect">
            <a:avLst/>
          </a:prstGeom>
          <a:solidFill>
            <a:srgbClr val="78C86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 err="1"/>
              <a:t>liz</a:t>
            </a:r>
            <a:r>
              <a:rPr lang="de-DE" sz="700" dirty="0"/>
              <a:t>-grün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- 120</a:t>
            </a:r>
          </a:p>
          <a:p>
            <a:pPr defTabSz="801572"/>
            <a:r>
              <a:rPr lang="de-DE" sz="800" b="1" dirty="0"/>
              <a:t>G - 200</a:t>
            </a:r>
          </a:p>
          <a:p>
            <a:pPr defTabSz="801572"/>
            <a:r>
              <a:rPr lang="de-DE" sz="800" b="1" dirty="0"/>
              <a:t>B - 100</a:t>
            </a:r>
          </a:p>
        </p:txBody>
      </p:sp>
      <p:sp>
        <p:nvSpPr>
          <p:cNvPr id="18" name="Text Box 27"/>
          <p:cNvSpPr txBox="1">
            <a:spLocks noChangeArrowheads="1"/>
          </p:cNvSpPr>
          <p:nvPr userDrawn="1"/>
        </p:nvSpPr>
        <p:spPr bwMode="auto">
          <a:xfrm>
            <a:off x="-1044575" y="2394058"/>
            <a:ext cx="935038" cy="615283"/>
          </a:xfrm>
          <a:prstGeom prst="rect">
            <a:avLst/>
          </a:prstGeom>
          <a:solidFill>
            <a:srgbClr val="F6BA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 err="1"/>
              <a:t>liz</a:t>
            </a:r>
            <a:r>
              <a:rPr lang="de-DE" sz="700" dirty="0"/>
              <a:t>-orange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- 246</a:t>
            </a:r>
          </a:p>
          <a:p>
            <a:pPr defTabSz="801572"/>
            <a:r>
              <a:rPr lang="de-DE" sz="800" b="1" dirty="0"/>
              <a:t>G - 186</a:t>
            </a:r>
          </a:p>
          <a:p>
            <a:pPr defTabSz="801572"/>
            <a:r>
              <a:rPr lang="de-DE" sz="800" b="1" dirty="0"/>
              <a:t>B - 000</a:t>
            </a:r>
          </a:p>
        </p:txBody>
      </p:sp>
      <p:sp>
        <p:nvSpPr>
          <p:cNvPr id="19" name="Text Box 28"/>
          <p:cNvSpPr txBox="1">
            <a:spLocks noChangeArrowheads="1"/>
          </p:cNvSpPr>
          <p:nvPr userDrawn="1"/>
        </p:nvSpPr>
        <p:spPr bwMode="auto">
          <a:xfrm>
            <a:off x="-1042988" y="2992572"/>
            <a:ext cx="935038" cy="615283"/>
          </a:xfrm>
          <a:prstGeom prst="rect">
            <a:avLst/>
          </a:prstGeom>
          <a:solidFill>
            <a:srgbClr val="33333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>
                <a:solidFill>
                  <a:schemeClr val="bg1"/>
                </a:solidFill>
              </a:rPr>
              <a:t>grau 80%</a:t>
            </a:r>
          </a:p>
          <a:p>
            <a:pPr defTabSz="801572"/>
            <a:endParaRPr lang="de-DE" sz="300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R - 051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G - 051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B - 051</a:t>
            </a:r>
          </a:p>
        </p:txBody>
      </p:sp>
      <p:sp>
        <p:nvSpPr>
          <p:cNvPr id="20" name="Text Box 29"/>
          <p:cNvSpPr txBox="1">
            <a:spLocks noChangeArrowheads="1"/>
          </p:cNvSpPr>
          <p:nvPr userDrawn="1"/>
        </p:nvSpPr>
        <p:spPr bwMode="auto">
          <a:xfrm>
            <a:off x="-1044575" y="3591086"/>
            <a:ext cx="935038" cy="615283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>
                <a:solidFill>
                  <a:schemeClr val="bg1"/>
                </a:solidFill>
              </a:rPr>
              <a:t>grau 50%</a:t>
            </a:r>
          </a:p>
          <a:p>
            <a:pPr defTabSz="801572"/>
            <a:endParaRPr lang="de-DE" sz="300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R - 128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G - 128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B - 128</a:t>
            </a:r>
          </a:p>
        </p:txBody>
      </p:sp>
      <p:sp>
        <p:nvSpPr>
          <p:cNvPr id="21" name="Text Box 30"/>
          <p:cNvSpPr txBox="1">
            <a:spLocks noChangeArrowheads="1"/>
          </p:cNvSpPr>
          <p:nvPr userDrawn="1"/>
        </p:nvSpPr>
        <p:spPr bwMode="auto">
          <a:xfrm>
            <a:off x="-1044575" y="4190890"/>
            <a:ext cx="935038" cy="61528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grau 20%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- 204</a:t>
            </a:r>
          </a:p>
          <a:p>
            <a:pPr defTabSz="801572"/>
            <a:r>
              <a:rPr lang="de-DE" sz="800" b="1" dirty="0"/>
              <a:t>G - 204</a:t>
            </a:r>
          </a:p>
          <a:p>
            <a:pPr defTabSz="801572"/>
            <a:r>
              <a:rPr lang="de-DE" sz="800" b="1" dirty="0"/>
              <a:t>B - 204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000" y="3740976"/>
            <a:ext cx="2970000" cy="574516"/>
          </a:xfrm>
          <a:effectLst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200" baseline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00">
                <a:solidFill>
                  <a:srgbClr val="086EA0"/>
                </a:solidFill>
              </a:defRPr>
            </a:lvl2pPr>
            <a:lvl3pPr marL="914400" indent="0" algn="ctr">
              <a:buNone/>
              <a:defRPr sz="12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Ort, Datum</a:t>
            </a:r>
          </a:p>
          <a:p>
            <a:pPr lvl="1"/>
            <a:r>
              <a:rPr lang="de-DE" dirty="0" smtClean="0"/>
              <a:t>Anlass</a:t>
            </a:r>
          </a:p>
          <a:p>
            <a:pPr lvl="1"/>
            <a:r>
              <a:rPr lang="de-DE" dirty="0" smtClean="0"/>
              <a:t>Vortragende</a:t>
            </a:r>
          </a:p>
        </p:txBody>
      </p: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7" t="19384" r="8160" b="19184"/>
          <a:stretch/>
        </p:blipFill>
        <p:spPr>
          <a:xfrm>
            <a:off x="3150000" y="1476000"/>
            <a:ext cx="5472000" cy="3924000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3150335" y="546042"/>
            <a:ext cx="5471665" cy="929958"/>
          </a:xfrm>
        </p:spPr>
        <p:txBody>
          <a:bodyPr lIns="0" rIns="0" anchor="ctr">
            <a:normAutofit/>
          </a:bodyPr>
          <a:lstStyle>
            <a:lvl1pPr algn="l">
              <a:defRPr sz="24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0055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54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feld, Bild, graues Feld mit Überschrift und weißem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0" y="1268997"/>
            <a:ext cx="3870512" cy="27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8"/>
          </p:nvPr>
        </p:nvSpPr>
        <p:spPr>
          <a:xfrm>
            <a:off x="4242128" y="1891428"/>
            <a:ext cx="3747240" cy="405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2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4241721" y="1621427"/>
            <a:ext cx="3747642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33986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, großes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5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9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10" name="Picture 9" descr="Logo_fml_neuer_Versuc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1644" y="243201"/>
            <a:ext cx="719268" cy="469381"/>
          </a:xfrm>
          <a:prstGeom prst="rect">
            <a:avLst/>
          </a:prstGeom>
          <a:noFill/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7785512" cy="503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46" y="2205122"/>
            <a:ext cx="2915644" cy="220336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46" y="54005"/>
            <a:ext cx="2679608" cy="2024995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567000" y="-294800"/>
            <a:ext cx="5040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None/>
            </a:pPr>
            <a:r>
              <a:rPr lang="de-DE" sz="1200" dirty="0" smtClean="0"/>
              <a:t>Vorher</a:t>
            </a:r>
            <a:r>
              <a:rPr lang="de-DE" sz="1200" baseline="0" dirty="0" smtClean="0"/>
              <a:t> - </a:t>
            </a:r>
            <a:r>
              <a:rPr lang="de-DE" sz="1200" baseline="0" dirty="0" err="1" smtClean="0"/>
              <a:t>Nacher</a:t>
            </a:r>
            <a:endParaRPr lang="de-DE" sz="1200" dirty="0" smtClean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000" y="2349461"/>
            <a:ext cx="2820300" cy="213131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388" y="54005"/>
            <a:ext cx="2820300" cy="21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669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6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chrift, zwei Textfelder, also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5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9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10" name="Picture 9" descr="Logo_fml_neuer_Versuc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1644" y="243201"/>
            <a:ext cx="719268" cy="469381"/>
          </a:xfrm>
          <a:prstGeom prst="rect">
            <a:avLst/>
          </a:prstGeom>
          <a:noFill/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780000" cy="503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257000" y="1602000"/>
            <a:ext cx="3780000" cy="4707000"/>
          </a:xfrm>
        </p:spPr>
        <p:txBody>
          <a:bodyPr lIns="0" tIns="0" rIns="0">
            <a:noAutofit/>
          </a:bodyPr>
          <a:lstStyle>
            <a:lvl1pPr marL="180000" indent="-180000"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</a:defRPr>
            </a:lvl1pPr>
            <a:lvl2pPr marL="360000">
              <a:spcBef>
                <a:spcPts val="720"/>
              </a:spcBef>
              <a:defRPr/>
            </a:lvl2pPr>
            <a:lvl3pPr marL="540000">
              <a:defRPr/>
            </a:lvl3pPr>
            <a:lvl4pPr marL="720000">
              <a:defRPr/>
            </a:lvl4pPr>
            <a:lvl5pPr marL="90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3056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063" userDrawn="1">
          <p15:clr>
            <a:srgbClr val="FBAE40"/>
          </p15:clr>
        </p15:guide>
        <p15:guide id="0" pos="15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setzungsseite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7785512" cy="503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00" y="54000"/>
            <a:ext cx="2422480" cy="18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18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n Vorankündig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1989000"/>
            <a:ext cx="9144000" cy="46334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5183999"/>
            <a:ext cx="6732000" cy="655575"/>
          </a:xfrm>
          <a:prstGeom prst="rect">
            <a:avLst/>
          </a:prstGeom>
          <a:solidFill>
            <a:srgbClr val="086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252000" y="5183999"/>
            <a:ext cx="6480000" cy="655575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25092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zeilige Head,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067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zeilige Head, graues Feld mit 3 Inhaltsbereichen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chemeClr val="bg1">
              <a:lumMod val="95000"/>
            </a:schemeClr>
          </a:solidFill>
        </p:spPr>
        <p:txBody>
          <a:bodyPr lIns="90000" tIns="36000" rIns="9000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0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Zweizeilige Headline</a:t>
            </a:r>
            <a:br>
              <a:rPr lang="de-DE" dirty="0" smtClean="0"/>
            </a:br>
            <a:r>
              <a:rPr lang="de-DE" sz="1200" b="0" dirty="0" smtClean="0"/>
              <a:t>ev. Untertitel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315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9" name="Inhaltsplatzhalter 18"/>
          <p:cNvSpPr>
            <a:spLocks noGrp="1"/>
          </p:cNvSpPr>
          <p:nvPr>
            <p:ph sz="quarter" idx="18"/>
          </p:nvPr>
        </p:nvSpPr>
        <p:spPr>
          <a:xfrm>
            <a:off x="327800" y="4329000"/>
            <a:ext cx="248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7" name="Inhaltsplatzhalter 18"/>
          <p:cNvSpPr>
            <a:spLocks noGrp="1"/>
          </p:cNvSpPr>
          <p:nvPr>
            <p:ph sz="quarter" idx="22"/>
          </p:nvPr>
        </p:nvSpPr>
        <p:spPr>
          <a:xfrm>
            <a:off x="2899493" y="4329000"/>
            <a:ext cx="248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8" name="Inhaltsplatzhalter 18"/>
          <p:cNvSpPr>
            <a:spLocks noGrp="1"/>
          </p:cNvSpPr>
          <p:nvPr>
            <p:ph sz="quarter" idx="20"/>
          </p:nvPr>
        </p:nvSpPr>
        <p:spPr>
          <a:xfrm>
            <a:off x="5472407" y="4329000"/>
            <a:ext cx="248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327393" y="4059000"/>
            <a:ext cx="2489607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2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5472000" y="4059000"/>
            <a:ext cx="2489607" cy="280800"/>
          </a:xfrm>
          <a:solidFill>
            <a:srgbClr val="DCECF8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086EA0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6" name="Textplatzhalter 16"/>
          <p:cNvSpPr>
            <a:spLocks noGrp="1"/>
          </p:cNvSpPr>
          <p:nvPr>
            <p:ph type="body" sz="quarter" idx="21"/>
          </p:nvPr>
        </p:nvSpPr>
        <p:spPr>
          <a:xfrm>
            <a:off x="2899086" y="4059000"/>
            <a:ext cx="2489607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086EA0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86157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zeilige Head, graues Feld mit 2 Inhaltsbereichen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chemeClr val="bg1">
              <a:lumMod val="95000"/>
            </a:schemeClr>
          </a:solidFill>
        </p:spPr>
        <p:txBody>
          <a:bodyPr lIns="90000" tIns="36000" rIns="9000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0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Zweizeilige Headline</a:t>
            </a:r>
            <a:br>
              <a:rPr lang="de-DE" dirty="0" smtClean="0"/>
            </a:br>
            <a:r>
              <a:rPr lang="de-DE" sz="1200" b="0" dirty="0" smtClean="0"/>
              <a:t>ev. Untertitel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9" name="Inhaltsplatzhalter 18"/>
          <p:cNvSpPr>
            <a:spLocks noGrp="1"/>
          </p:cNvSpPr>
          <p:nvPr>
            <p:ph sz="quarter" idx="18"/>
          </p:nvPr>
        </p:nvSpPr>
        <p:spPr>
          <a:xfrm>
            <a:off x="327800" y="4329000"/>
            <a:ext cx="37908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327393" y="4059000"/>
            <a:ext cx="3791207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315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19"/>
          </p:nvPr>
        </p:nvSpPr>
        <p:spPr>
          <a:xfrm>
            <a:off x="4180915" y="4329001"/>
            <a:ext cx="3790800" cy="187166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7" name="Textplatzhalter 16"/>
          <p:cNvSpPr>
            <a:spLocks noGrp="1"/>
          </p:cNvSpPr>
          <p:nvPr>
            <p:ph type="body" sz="quarter" idx="20"/>
          </p:nvPr>
        </p:nvSpPr>
        <p:spPr>
          <a:xfrm>
            <a:off x="4180508" y="4059000"/>
            <a:ext cx="3791207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82442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Zweizeilige Head, graues Feld mit Inhalts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chemeClr val="bg1">
              <a:lumMod val="95000"/>
            </a:schemeClr>
          </a:solidFill>
        </p:spPr>
        <p:txBody>
          <a:bodyPr lIns="90000" tIns="36000" rIns="9000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0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Zweizeilige Headline</a:t>
            </a:r>
            <a:br>
              <a:rPr lang="de-DE" dirty="0" smtClean="0"/>
            </a:br>
            <a:r>
              <a:rPr lang="de-DE" sz="1200" b="0" dirty="0" smtClean="0"/>
              <a:t>ev. Untertitel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rmAutofit/>
          </a:bodyPr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9" name="Inhaltsplatzhalter 18"/>
          <p:cNvSpPr>
            <a:spLocks noGrp="1"/>
          </p:cNvSpPr>
          <p:nvPr>
            <p:ph sz="quarter" idx="18"/>
          </p:nvPr>
        </p:nvSpPr>
        <p:spPr>
          <a:xfrm>
            <a:off x="327800" y="4329000"/>
            <a:ext cx="761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327393" y="4059000"/>
            <a:ext cx="7620018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315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650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zeilige Head, graues Feld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chemeClr val="bg1">
              <a:lumMod val="95000"/>
            </a:schemeClr>
          </a:solidFill>
        </p:spPr>
        <p:txBody>
          <a:bodyPr lIns="90000" tIns="36000" rIns="9000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0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Zweizeilige Headline</a:t>
            </a:r>
            <a:br>
              <a:rPr lang="de-DE" dirty="0" smtClean="0"/>
            </a:br>
            <a:r>
              <a:rPr lang="de-DE" sz="1200" b="0" dirty="0" smtClean="0"/>
              <a:t>ev. Untertitel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2475775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37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feld, graues Feld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1" y="1268997"/>
            <a:ext cx="3870512" cy="270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633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zeilige Head, Textfeld, Bild, graues Feld mit 3 Inhaltsber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0" y="1268997"/>
            <a:ext cx="3870512" cy="27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8"/>
          </p:nvPr>
        </p:nvSpPr>
        <p:spPr>
          <a:xfrm>
            <a:off x="4242128" y="1891428"/>
            <a:ext cx="3747240" cy="108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2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4241721" y="1621427"/>
            <a:ext cx="3747642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19"/>
          </p:nvPr>
        </p:nvSpPr>
        <p:spPr>
          <a:xfrm>
            <a:off x="4244760" y="3374460"/>
            <a:ext cx="3747240" cy="108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24" name="Textplatzhalter 16"/>
          <p:cNvSpPr>
            <a:spLocks noGrp="1"/>
          </p:cNvSpPr>
          <p:nvPr>
            <p:ph type="body" sz="quarter" idx="20"/>
          </p:nvPr>
        </p:nvSpPr>
        <p:spPr>
          <a:xfrm>
            <a:off x="4244353" y="3104459"/>
            <a:ext cx="3747642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086EA0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1"/>
          </p:nvPr>
        </p:nvSpPr>
        <p:spPr>
          <a:xfrm>
            <a:off x="4244760" y="4871888"/>
            <a:ext cx="3747240" cy="108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26" name="Textplatzhalter 16"/>
          <p:cNvSpPr>
            <a:spLocks noGrp="1"/>
          </p:cNvSpPr>
          <p:nvPr>
            <p:ph type="body" sz="quarter" idx="22"/>
          </p:nvPr>
        </p:nvSpPr>
        <p:spPr>
          <a:xfrm>
            <a:off x="4244353" y="4601887"/>
            <a:ext cx="3747642" cy="280800"/>
          </a:xfrm>
          <a:solidFill>
            <a:srgbClr val="DCECF8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086EA0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3527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, Bild, einzeilige Head, graues Feld mit zwei Inhaltsber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0" y="1268997"/>
            <a:ext cx="3870512" cy="27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6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8"/>
          </p:nvPr>
        </p:nvSpPr>
        <p:spPr>
          <a:xfrm>
            <a:off x="4242128" y="1891428"/>
            <a:ext cx="3747240" cy="189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2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4241721" y="1621427"/>
            <a:ext cx="3747642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Inhaltsplatzhalter 18"/>
          <p:cNvSpPr>
            <a:spLocks noGrp="1"/>
          </p:cNvSpPr>
          <p:nvPr>
            <p:ph sz="quarter" idx="19"/>
          </p:nvPr>
        </p:nvSpPr>
        <p:spPr>
          <a:xfrm>
            <a:off x="4241721" y="4141428"/>
            <a:ext cx="3747240" cy="189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20"/>
          </p:nvPr>
        </p:nvSpPr>
        <p:spPr>
          <a:xfrm>
            <a:off x="4241314" y="3871427"/>
            <a:ext cx="3747642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086EA0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79069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712" y="234001"/>
            <a:ext cx="77868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99" y="1269000"/>
            <a:ext cx="7785513" cy="5039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2" name="Rectangle 7"/>
          <p:cNvSpPr>
            <a:spLocks noChangeArrowheads="1"/>
          </p:cNvSpPr>
          <p:nvPr userDrawn="1"/>
        </p:nvSpPr>
        <p:spPr bwMode="auto">
          <a:xfrm>
            <a:off x="0" y="5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54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55" name="Picture 9" descr="Logo_fml_neuer_Versuch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171644" y="243201"/>
            <a:ext cx="719268" cy="469381"/>
          </a:xfrm>
          <a:prstGeom prst="rect">
            <a:avLst/>
          </a:prstGeom>
          <a:noFill/>
        </p:spPr>
      </p:pic>
      <p:sp>
        <p:nvSpPr>
          <p:cNvPr id="5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2000" y="6608905"/>
            <a:ext cx="707756" cy="25271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26931E-78E2-4858-B3CB-9E55A1C3E76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9" name="Text Box 23"/>
          <p:cNvSpPr txBox="1">
            <a:spLocks noChangeArrowheads="1"/>
          </p:cNvSpPr>
          <p:nvPr userDrawn="1"/>
        </p:nvSpPr>
        <p:spPr bwMode="auto">
          <a:xfrm>
            <a:off x="-1044575" y="2"/>
            <a:ext cx="935038" cy="615283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>
                <a:solidFill>
                  <a:schemeClr val="bg1"/>
                </a:solidFill>
              </a:rPr>
              <a:t>fml-blau</a:t>
            </a:r>
          </a:p>
          <a:p>
            <a:pPr defTabSz="801572"/>
            <a:endParaRPr lang="de-DE" sz="300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R - 008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G - 110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B - 160</a:t>
            </a:r>
          </a:p>
        </p:txBody>
      </p:sp>
      <p:sp>
        <p:nvSpPr>
          <p:cNvPr id="60" name="Text Box 24"/>
          <p:cNvSpPr txBox="1">
            <a:spLocks noChangeArrowheads="1"/>
          </p:cNvSpPr>
          <p:nvPr userDrawn="1"/>
        </p:nvSpPr>
        <p:spPr bwMode="auto">
          <a:xfrm>
            <a:off x="-1044575" y="598516"/>
            <a:ext cx="935038" cy="615283"/>
          </a:xfrm>
          <a:prstGeom prst="rect">
            <a:avLst/>
          </a:prstGeom>
          <a:solidFill>
            <a:srgbClr val="AAD2F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fml-hellblau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- 170</a:t>
            </a:r>
          </a:p>
          <a:p>
            <a:pPr defTabSz="801572"/>
            <a:r>
              <a:rPr lang="de-DE" sz="800" b="1" dirty="0"/>
              <a:t>G - 210</a:t>
            </a:r>
          </a:p>
          <a:p>
            <a:pPr defTabSz="801572"/>
            <a:r>
              <a:rPr lang="de-DE" sz="800" b="1" dirty="0"/>
              <a:t>B - 240</a:t>
            </a:r>
          </a:p>
        </p:txBody>
      </p:sp>
      <p:sp>
        <p:nvSpPr>
          <p:cNvPr id="61" name="Text Box 25"/>
          <p:cNvSpPr txBox="1">
            <a:spLocks noChangeArrowheads="1"/>
          </p:cNvSpPr>
          <p:nvPr userDrawn="1"/>
        </p:nvSpPr>
        <p:spPr bwMode="auto">
          <a:xfrm>
            <a:off x="-1044575" y="1197030"/>
            <a:ext cx="935038" cy="615283"/>
          </a:xfrm>
          <a:prstGeom prst="rect">
            <a:avLst/>
          </a:prstGeom>
          <a:solidFill>
            <a:srgbClr val="DCECF8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leichtes hellblau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- 220</a:t>
            </a:r>
          </a:p>
          <a:p>
            <a:pPr defTabSz="801572"/>
            <a:r>
              <a:rPr lang="de-DE" sz="800" b="1" dirty="0"/>
              <a:t>G - 236</a:t>
            </a:r>
          </a:p>
          <a:p>
            <a:pPr defTabSz="801572"/>
            <a:r>
              <a:rPr lang="de-DE" sz="800" b="1" dirty="0"/>
              <a:t>B - 248</a:t>
            </a:r>
          </a:p>
        </p:txBody>
      </p:sp>
      <p:sp>
        <p:nvSpPr>
          <p:cNvPr id="62" name="Text Box 26"/>
          <p:cNvSpPr txBox="1">
            <a:spLocks noChangeArrowheads="1"/>
          </p:cNvSpPr>
          <p:nvPr userDrawn="1"/>
        </p:nvSpPr>
        <p:spPr bwMode="auto">
          <a:xfrm>
            <a:off x="-1042988" y="1795544"/>
            <a:ext cx="935038" cy="615283"/>
          </a:xfrm>
          <a:prstGeom prst="rect">
            <a:avLst/>
          </a:prstGeom>
          <a:solidFill>
            <a:srgbClr val="78C86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 err="1"/>
              <a:t>liz</a:t>
            </a:r>
            <a:r>
              <a:rPr lang="de-DE" sz="700" dirty="0"/>
              <a:t>-grün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- 120</a:t>
            </a:r>
          </a:p>
          <a:p>
            <a:pPr defTabSz="801572"/>
            <a:r>
              <a:rPr lang="de-DE" sz="800" b="1" dirty="0"/>
              <a:t>G - 200</a:t>
            </a:r>
          </a:p>
          <a:p>
            <a:pPr defTabSz="801572"/>
            <a:r>
              <a:rPr lang="de-DE" sz="800" b="1" dirty="0"/>
              <a:t>B - 100</a:t>
            </a:r>
          </a:p>
        </p:txBody>
      </p:sp>
      <p:sp>
        <p:nvSpPr>
          <p:cNvPr id="63" name="Text Box 27"/>
          <p:cNvSpPr txBox="1">
            <a:spLocks noChangeArrowheads="1"/>
          </p:cNvSpPr>
          <p:nvPr userDrawn="1"/>
        </p:nvSpPr>
        <p:spPr bwMode="auto">
          <a:xfrm>
            <a:off x="-1044575" y="2394058"/>
            <a:ext cx="935038" cy="615283"/>
          </a:xfrm>
          <a:prstGeom prst="rect">
            <a:avLst/>
          </a:prstGeom>
          <a:solidFill>
            <a:srgbClr val="F6BA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 err="1"/>
              <a:t>liz</a:t>
            </a:r>
            <a:r>
              <a:rPr lang="de-DE" sz="700" dirty="0"/>
              <a:t>-orange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- 246</a:t>
            </a:r>
          </a:p>
          <a:p>
            <a:pPr defTabSz="801572"/>
            <a:r>
              <a:rPr lang="de-DE" sz="800" b="1" dirty="0"/>
              <a:t>G - 186</a:t>
            </a:r>
          </a:p>
          <a:p>
            <a:pPr defTabSz="801572"/>
            <a:r>
              <a:rPr lang="de-DE" sz="800" b="1" dirty="0"/>
              <a:t>B - 000</a:t>
            </a:r>
          </a:p>
        </p:txBody>
      </p:sp>
      <p:sp>
        <p:nvSpPr>
          <p:cNvPr id="65" name="Text Box 29"/>
          <p:cNvSpPr txBox="1">
            <a:spLocks noChangeArrowheads="1"/>
          </p:cNvSpPr>
          <p:nvPr userDrawn="1"/>
        </p:nvSpPr>
        <p:spPr bwMode="auto">
          <a:xfrm>
            <a:off x="-1044575" y="2993630"/>
            <a:ext cx="935038" cy="615283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>
                <a:solidFill>
                  <a:schemeClr val="bg1"/>
                </a:solidFill>
              </a:rPr>
              <a:t>grau 50%</a:t>
            </a:r>
          </a:p>
          <a:p>
            <a:pPr defTabSz="801572"/>
            <a:endParaRPr lang="de-DE" sz="300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R - </a:t>
            </a:r>
            <a:r>
              <a:rPr lang="de-DE" sz="800" b="1" dirty="0" smtClean="0">
                <a:solidFill>
                  <a:schemeClr val="bg1"/>
                </a:solidFill>
              </a:rPr>
              <a:t>127</a:t>
            </a:r>
            <a:endParaRPr lang="de-DE" sz="800" b="1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G - </a:t>
            </a:r>
            <a:r>
              <a:rPr lang="de-DE" sz="800" b="1" dirty="0" smtClean="0">
                <a:solidFill>
                  <a:schemeClr val="bg1"/>
                </a:solidFill>
              </a:rPr>
              <a:t>127</a:t>
            </a:r>
            <a:endParaRPr lang="de-DE" sz="800" b="1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B - </a:t>
            </a:r>
            <a:r>
              <a:rPr lang="de-DE" sz="800" b="1" dirty="0" smtClean="0">
                <a:solidFill>
                  <a:schemeClr val="bg1"/>
                </a:solidFill>
              </a:rPr>
              <a:t>127</a:t>
            </a:r>
            <a:endParaRPr lang="de-DE" sz="800" b="1" dirty="0">
              <a:solidFill>
                <a:schemeClr val="bg1"/>
              </a:solidFill>
            </a:endParaRPr>
          </a:p>
        </p:txBody>
      </p:sp>
      <p:sp>
        <p:nvSpPr>
          <p:cNvPr id="66" name="Text Box 30"/>
          <p:cNvSpPr txBox="1">
            <a:spLocks noChangeArrowheads="1"/>
          </p:cNvSpPr>
          <p:nvPr userDrawn="1"/>
        </p:nvSpPr>
        <p:spPr bwMode="auto">
          <a:xfrm>
            <a:off x="-1044575" y="3593434"/>
            <a:ext cx="935038" cy="61528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grau </a:t>
            </a:r>
            <a:r>
              <a:rPr lang="de-DE" sz="700" dirty="0" smtClean="0"/>
              <a:t>15%</a:t>
            </a:r>
            <a:endParaRPr lang="de-DE" sz="700" dirty="0"/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</a:t>
            </a:r>
            <a:r>
              <a:rPr lang="de-DE" sz="800" b="1" dirty="0" smtClean="0"/>
              <a:t>217</a:t>
            </a:r>
            <a:endParaRPr lang="de-DE" sz="800" b="1" dirty="0"/>
          </a:p>
          <a:p>
            <a:pPr defTabSz="801572"/>
            <a:r>
              <a:rPr lang="de-DE" sz="800" b="1" dirty="0"/>
              <a:t>G - </a:t>
            </a:r>
            <a:r>
              <a:rPr lang="de-DE" sz="800" b="1" dirty="0" smtClean="0"/>
              <a:t>217</a:t>
            </a:r>
            <a:endParaRPr lang="de-DE" sz="800" b="1" dirty="0"/>
          </a:p>
          <a:p>
            <a:pPr defTabSz="801572"/>
            <a:r>
              <a:rPr lang="de-DE" sz="800" b="1" dirty="0"/>
              <a:t>B - </a:t>
            </a:r>
            <a:r>
              <a:rPr lang="de-DE" sz="800" b="1" dirty="0" smtClean="0"/>
              <a:t>217</a:t>
            </a:r>
            <a:endParaRPr lang="de-DE" sz="800" b="1" dirty="0"/>
          </a:p>
        </p:txBody>
      </p:sp>
      <p:sp>
        <p:nvSpPr>
          <p:cNvPr id="18" name="Text Box 30"/>
          <p:cNvSpPr txBox="1">
            <a:spLocks noChangeArrowheads="1"/>
          </p:cNvSpPr>
          <p:nvPr userDrawn="1"/>
        </p:nvSpPr>
        <p:spPr bwMode="auto">
          <a:xfrm>
            <a:off x="-1044575" y="4208717"/>
            <a:ext cx="935038" cy="61528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grau </a:t>
            </a:r>
            <a:r>
              <a:rPr lang="de-DE" sz="700" dirty="0" smtClean="0"/>
              <a:t>5%</a:t>
            </a:r>
            <a:endParaRPr lang="de-DE" sz="700" dirty="0"/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</a:t>
            </a:r>
            <a:r>
              <a:rPr lang="de-DE" sz="800" b="1" dirty="0" smtClean="0"/>
              <a:t>242</a:t>
            </a:r>
            <a:endParaRPr lang="de-DE" sz="800" b="1" dirty="0"/>
          </a:p>
          <a:p>
            <a:pPr defTabSz="801572"/>
            <a:r>
              <a:rPr lang="de-DE" sz="800" b="1" dirty="0"/>
              <a:t>G - </a:t>
            </a:r>
            <a:r>
              <a:rPr lang="de-DE" sz="800" b="1" dirty="0" smtClean="0"/>
              <a:t>242</a:t>
            </a:r>
            <a:endParaRPr lang="de-DE" sz="800" b="1" dirty="0"/>
          </a:p>
          <a:p>
            <a:pPr defTabSz="801572"/>
            <a:r>
              <a:rPr lang="de-DE" sz="800" b="1" dirty="0"/>
              <a:t>B - </a:t>
            </a:r>
            <a:r>
              <a:rPr lang="de-DE" sz="800" b="1" dirty="0" smtClean="0"/>
              <a:t>242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76585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75" r:id="rId3"/>
    <p:sldLayoutId id="2147483681" r:id="rId4"/>
    <p:sldLayoutId id="2147483682" r:id="rId5"/>
    <p:sldLayoutId id="2147483678" r:id="rId6"/>
    <p:sldLayoutId id="2147483674" r:id="rId7"/>
    <p:sldLayoutId id="2147483679" r:id="rId8"/>
    <p:sldLayoutId id="2147483683" r:id="rId9"/>
    <p:sldLayoutId id="2147483684" r:id="rId10"/>
    <p:sldLayoutId id="2147483663" r:id="rId11"/>
    <p:sldLayoutId id="2147483677" r:id="rId12"/>
    <p:sldLayoutId id="2147483667" r:id="rId13"/>
    <p:sldLayoutId id="2147483673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86EA0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52000" y="3740976"/>
            <a:ext cx="2970000" cy="574516"/>
          </a:xfrm>
        </p:spPr>
        <p:txBody>
          <a:bodyPr/>
          <a:lstStyle/>
          <a:p>
            <a:r>
              <a:rPr lang="de-DE" dirty="0"/>
              <a:t>Ort, Datum</a:t>
            </a:r>
          </a:p>
          <a:p>
            <a:pPr lvl="1"/>
            <a:r>
              <a:rPr lang="de-DE" dirty="0"/>
              <a:t>Anlass</a:t>
            </a:r>
          </a:p>
          <a:p>
            <a:pPr lvl="1"/>
            <a:r>
              <a:rPr lang="de-DE" dirty="0" smtClean="0"/>
              <a:t>Vortragende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53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Position of all </a:t>
            </a:r>
            <a:r>
              <a:rPr lang="de-DE" dirty="0" err="1" smtClean="0"/>
              <a:t>sensor</a:t>
            </a:r>
            <a:r>
              <a:rPr lang="de-DE" dirty="0" smtClean="0"/>
              <a:t> </a:t>
            </a:r>
            <a:endParaRPr lang="de-DE" sz="1200" dirty="0"/>
          </a:p>
        </p:txBody>
      </p:sp>
      <p:pic>
        <p:nvPicPr>
          <p:cNvPr id="5" name="Bild 40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1232756"/>
            <a:ext cx="6367983" cy="212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461133"/>
              </p:ext>
            </p:extLst>
          </p:nvPr>
        </p:nvGraphicFramePr>
        <p:xfrm>
          <a:off x="375511" y="3645024"/>
          <a:ext cx="864096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205"/>
                <a:gridCol w="1347112"/>
                <a:gridCol w="2404267"/>
                <a:gridCol w="2124167"/>
                <a:gridCol w="146420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Sensor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dimension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measured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Description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Direction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Acceleration</a:t>
                      </a:r>
                      <a:r>
                        <a:rPr lang="de-DE" dirty="0" smtClean="0"/>
                        <a:t> [m/s2]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wheel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axle</a:t>
                      </a:r>
                      <a:r>
                        <a:rPr lang="de-DE" dirty="0" smtClean="0"/>
                        <a:t> right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Acceleration</a:t>
                      </a:r>
                      <a:r>
                        <a:rPr lang="de-DE" dirty="0" smtClean="0"/>
                        <a:t> [m/s2]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wheel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axle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left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Acceleration</a:t>
                      </a:r>
                      <a:r>
                        <a:rPr lang="de-DE" dirty="0" smtClean="0"/>
                        <a:t> [m/s2]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steering</a:t>
                      </a:r>
                      <a:r>
                        <a:rPr lang="de-DE" dirty="0" smtClean="0"/>
                        <a:t> bracket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Velocity</a:t>
                      </a:r>
                      <a:r>
                        <a:rPr lang="de-DE" dirty="0" smtClean="0"/>
                        <a:t> [km/h]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frame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Acceleration</a:t>
                      </a:r>
                      <a:r>
                        <a:rPr lang="de-DE" dirty="0" smtClean="0"/>
                        <a:t> [m/s2]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 top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left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Acceleration</a:t>
                      </a:r>
                      <a:r>
                        <a:rPr lang="de-DE" dirty="0" smtClean="0"/>
                        <a:t> [m/s2]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around</a:t>
                      </a:r>
                      <a:r>
                        <a:rPr lang="de-DE" dirty="0" smtClean="0"/>
                        <a:t> to </a:t>
                      </a:r>
                      <a:r>
                        <a:rPr lang="de-DE" dirty="0" err="1" smtClean="0"/>
                        <a:t>seat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Gruppieren 11"/>
          <p:cNvGrpSpPr/>
          <p:nvPr/>
        </p:nvGrpSpPr>
        <p:grpSpPr>
          <a:xfrm>
            <a:off x="194350" y="2492896"/>
            <a:ext cx="1043833" cy="999117"/>
            <a:chOff x="142367" y="3106467"/>
            <a:chExt cx="1043833" cy="999117"/>
          </a:xfrm>
        </p:grpSpPr>
        <p:cxnSp>
          <p:nvCxnSpPr>
            <p:cNvPr id="8" name="Gerade Verbindung mit Pfeil 7"/>
            <p:cNvCxnSpPr/>
            <p:nvPr/>
          </p:nvCxnSpPr>
          <p:spPr>
            <a:xfrm flipV="1">
              <a:off x="323528" y="3162437"/>
              <a:ext cx="0" cy="720080"/>
            </a:xfrm>
            <a:prstGeom prst="straightConnector1">
              <a:avLst/>
            </a:prstGeom>
            <a:ln w="28575">
              <a:solidFill>
                <a:srgbClr val="086E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mit Pfeil 8"/>
            <p:cNvCxnSpPr/>
            <p:nvPr/>
          </p:nvCxnSpPr>
          <p:spPr>
            <a:xfrm rot="5400000" flipV="1">
              <a:off x="683568" y="3501008"/>
              <a:ext cx="0" cy="720080"/>
            </a:xfrm>
            <a:prstGeom prst="straightConnector1">
              <a:avLst/>
            </a:prstGeom>
            <a:ln w="28575">
              <a:solidFill>
                <a:srgbClr val="086E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/>
            <p:cNvSpPr txBox="1"/>
            <p:nvPr/>
          </p:nvSpPr>
          <p:spPr>
            <a:xfrm>
              <a:off x="823878" y="3859363"/>
              <a:ext cx="362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720"/>
                </a:spcBef>
                <a:buClr>
                  <a:srgbClr val="086EA0"/>
                </a:buClr>
              </a:pPr>
              <a:r>
                <a:rPr lang="de-DE" sz="1600" dirty="0" smtClean="0"/>
                <a:t>x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142367" y="3106467"/>
              <a:ext cx="362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720"/>
                </a:spcBef>
                <a:buClr>
                  <a:srgbClr val="086EA0"/>
                </a:buClr>
              </a:pPr>
              <a:r>
                <a:rPr lang="de-DE" sz="1600" dirty="0"/>
                <a:t>z</a:t>
              </a:r>
              <a:endParaRPr lang="de-DE" sz="16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8657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Position of </a:t>
            </a:r>
            <a:r>
              <a:rPr lang="de-DE" dirty="0" err="1" smtClean="0"/>
              <a:t>sensor</a:t>
            </a:r>
            <a:r>
              <a:rPr lang="de-DE" dirty="0" smtClean="0"/>
              <a:t> 1, 2</a:t>
            </a:r>
            <a:endParaRPr lang="de-DE" dirty="0"/>
          </a:p>
        </p:txBody>
      </p:sp>
      <p:pic>
        <p:nvPicPr>
          <p:cNvPr id="5" name="Bild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782" y="3982641"/>
            <a:ext cx="2930665" cy="195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ild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7984" y="4010045"/>
            <a:ext cx="2845221" cy="189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Bild 40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1232756"/>
            <a:ext cx="6367983" cy="212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804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Position of </a:t>
            </a:r>
            <a:r>
              <a:rPr lang="de-DE" dirty="0" err="1" smtClean="0"/>
              <a:t>sensor</a:t>
            </a:r>
            <a:r>
              <a:rPr lang="de-DE" dirty="0" smtClean="0"/>
              <a:t> 3</a:t>
            </a:r>
            <a:endParaRPr lang="de-DE" dirty="0"/>
          </a:p>
        </p:txBody>
      </p:sp>
      <p:pic>
        <p:nvPicPr>
          <p:cNvPr id="7" name="Bild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8482" y="3609020"/>
            <a:ext cx="3887150" cy="259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Bild 40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1232756"/>
            <a:ext cx="6367983" cy="212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736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Position of </a:t>
            </a:r>
            <a:r>
              <a:rPr lang="de-DE" dirty="0" err="1" smtClean="0"/>
              <a:t>sensor</a:t>
            </a:r>
            <a:r>
              <a:rPr lang="de-DE" dirty="0" smtClean="0"/>
              <a:t> 4</a:t>
            </a:r>
            <a:endParaRPr lang="de-DE" dirty="0"/>
          </a:p>
        </p:txBody>
      </p:sp>
      <p:pic>
        <p:nvPicPr>
          <p:cNvPr id="8" name="Bild 40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1232756"/>
            <a:ext cx="6367983" cy="212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Bild 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9752" y="3566337"/>
            <a:ext cx="3933825" cy="26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67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Position of </a:t>
            </a:r>
            <a:r>
              <a:rPr lang="de-DE" dirty="0" err="1" smtClean="0"/>
              <a:t>sensor</a:t>
            </a:r>
            <a:r>
              <a:rPr lang="de-DE" dirty="0" smtClean="0"/>
              <a:t> 5</a:t>
            </a:r>
            <a:endParaRPr lang="de-DE" dirty="0"/>
          </a:p>
        </p:txBody>
      </p:sp>
      <p:pic>
        <p:nvPicPr>
          <p:cNvPr id="8" name="Bild 40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1232756"/>
            <a:ext cx="6367983" cy="212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ild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8754" y="3636258"/>
            <a:ext cx="4001019" cy="2661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0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Position of </a:t>
            </a:r>
            <a:r>
              <a:rPr lang="de-DE" dirty="0" err="1" smtClean="0"/>
              <a:t>sensor</a:t>
            </a:r>
            <a:r>
              <a:rPr lang="de-DE" dirty="0" smtClean="0"/>
              <a:t> 6</a:t>
            </a:r>
            <a:endParaRPr lang="de-DE" dirty="0"/>
          </a:p>
        </p:txBody>
      </p:sp>
      <p:pic>
        <p:nvPicPr>
          <p:cNvPr id="8" name="Bild 40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1232756"/>
            <a:ext cx="6367983" cy="212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Bild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5836" y="3501121"/>
            <a:ext cx="2052228" cy="308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234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MATLAB GUI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7785512" cy="52563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Experimental </a:t>
            </a:r>
            <a:r>
              <a:rPr lang="de-DE" b="1" dirty="0" err="1" smtClean="0"/>
              <a:t>result</a:t>
            </a:r>
            <a:r>
              <a:rPr lang="de-DE" b="1" dirty="0" smtClean="0"/>
              <a:t> data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Wheel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: 8000N and 16000N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Velocity</a:t>
            </a:r>
            <a:r>
              <a:rPr lang="de-DE" dirty="0"/>
              <a:t>: 2 km/h – 13 </a:t>
            </a:r>
            <a:r>
              <a:rPr lang="de-DE" dirty="0" smtClean="0"/>
              <a:t>km/h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File </a:t>
            </a:r>
            <a:r>
              <a:rPr lang="de-DE" dirty="0" err="1" smtClean="0"/>
              <a:t>extention</a:t>
            </a:r>
            <a:r>
              <a:rPr lang="de-DE" dirty="0" smtClean="0"/>
              <a:t>: .</a:t>
            </a:r>
            <a:r>
              <a:rPr lang="de-DE" dirty="0" err="1" smtClean="0"/>
              <a:t>asc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Data </a:t>
            </a:r>
            <a:r>
              <a:rPr lang="de-DE" dirty="0" err="1" smtClean="0"/>
              <a:t>format</a:t>
            </a:r>
            <a:r>
              <a:rPr lang="de-DE" dirty="0" smtClean="0"/>
              <a:t>: 7 </a:t>
            </a:r>
            <a:r>
              <a:rPr lang="de-DE" dirty="0" err="1" smtClean="0"/>
              <a:t>columns</a:t>
            </a:r>
            <a:r>
              <a:rPr lang="de-DE" dirty="0" smtClean="0"/>
              <a:t>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Acceleration</a:t>
            </a:r>
            <a:r>
              <a:rPr lang="de-DE" dirty="0"/>
              <a:t> </a:t>
            </a:r>
            <a:r>
              <a:rPr lang="de-DE" dirty="0" smtClean="0"/>
              <a:t>(Sensor 1, m/s2)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Acceleration</a:t>
            </a:r>
            <a:r>
              <a:rPr lang="de-DE" dirty="0"/>
              <a:t> (Sensor </a:t>
            </a:r>
            <a:r>
              <a:rPr lang="de-DE" dirty="0" smtClean="0"/>
              <a:t>2</a:t>
            </a:r>
            <a:r>
              <a:rPr lang="de-DE" dirty="0"/>
              <a:t> , m/s2</a:t>
            </a:r>
            <a:r>
              <a:rPr lang="de-DE" dirty="0" smtClean="0"/>
              <a:t>)</a:t>
            </a:r>
            <a:endParaRPr lang="de-DE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Acceleration</a:t>
            </a:r>
            <a:r>
              <a:rPr lang="de-DE" dirty="0"/>
              <a:t> (Sensor </a:t>
            </a:r>
            <a:r>
              <a:rPr lang="de-DE" dirty="0" smtClean="0"/>
              <a:t>3</a:t>
            </a:r>
            <a:r>
              <a:rPr lang="de-DE" dirty="0"/>
              <a:t> , m/s2</a:t>
            </a:r>
            <a:r>
              <a:rPr lang="de-DE" dirty="0" smtClean="0"/>
              <a:t>)</a:t>
            </a:r>
            <a:endParaRPr lang="de-DE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/>
              <a:t>(Sensor </a:t>
            </a:r>
            <a:r>
              <a:rPr lang="de-DE" dirty="0" smtClean="0"/>
              <a:t>4, km/h)</a:t>
            </a:r>
            <a:endParaRPr lang="de-DE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Acceleration</a:t>
            </a:r>
            <a:r>
              <a:rPr lang="de-DE" dirty="0"/>
              <a:t> (Sensor </a:t>
            </a:r>
            <a:r>
              <a:rPr lang="de-DE" dirty="0" smtClean="0"/>
              <a:t>5</a:t>
            </a:r>
            <a:r>
              <a:rPr lang="de-DE" dirty="0"/>
              <a:t> , m/s2</a:t>
            </a:r>
            <a:r>
              <a:rPr lang="de-DE" dirty="0" smtClean="0"/>
              <a:t>)</a:t>
            </a:r>
            <a:endParaRPr lang="de-DE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Acceleration</a:t>
            </a:r>
            <a:r>
              <a:rPr lang="de-DE" dirty="0"/>
              <a:t> (Sensor </a:t>
            </a:r>
            <a:r>
              <a:rPr lang="de-DE" dirty="0" smtClean="0"/>
              <a:t>6</a:t>
            </a:r>
            <a:r>
              <a:rPr lang="de-DE" dirty="0"/>
              <a:t> , m/s2</a:t>
            </a:r>
            <a:r>
              <a:rPr lang="de-DE" dirty="0" smtClean="0"/>
              <a:t>)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Time 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MATLAB GUI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Ploting</a:t>
            </a:r>
            <a:r>
              <a:rPr lang="de-DE" dirty="0" smtClean="0"/>
              <a:t> all data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Calulate</a:t>
            </a:r>
            <a:r>
              <a:rPr lang="de-DE" dirty="0" smtClean="0"/>
              <a:t> the </a:t>
            </a:r>
            <a:r>
              <a:rPr lang="de-DE" dirty="0" err="1" smtClean="0"/>
              <a:t>displacement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sensor</a:t>
            </a:r>
            <a:r>
              <a:rPr lang="de-DE" dirty="0" smtClean="0"/>
              <a:t> 1 and 2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Export (time, </a:t>
            </a:r>
            <a:r>
              <a:rPr lang="de-DE" dirty="0" err="1" smtClean="0"/>
              <a:t>displacement</a:t>
            </a:r>
            <a:r>
              <a:rPr lang="de-DE" dirty="0" smtClean="0"/>
              <a:t>)</a:t>
            </a:r>
            <a:endParaRPr lang="de-DE" dirty="0" smtClean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File </a:t>
            </a:r>
            <a:r>
              <a:rPr lang="de-DE" dirty="0" err="1" smtClean="0"/>
              <a:t>extention</a:t>
            </a:r>
            <a:r>
              <a:rPr lang="de-DE" dirty="0" smtClean="0"/>
              <a:t>: .</a:t>
            </a:r>
            <a:r>
              <a:rPr lang="de-DE" dirty="0" smtClean="0"/>
              <a:t>dat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File </a:t>
            </a:r>
            <a:r>
              <a:rPr lang="de-DE" dirty="0" err="1" smtClean="0"/>
              <a:t>name</a:t>
            </a:r>
            <a:r>
              <a:rPr lang="de-DE" dirty="0" smtClean="0"/>
              <a:t>: </a:t>
            </a:r>
            <a:r>
              <a:rPr lang="de-DE" dirty="0" err="1" smtClean="0"/>
              <a:t>Exp</a:t>
            </a:r>
            <a:r>
              <a:rPr lang="de-DE" dirty="0" smtClean="0"/>
              <a:t>_Stapler_f&lt;</a:t>
            </a:r>
            <a:r>
              <a:rPr lang="de-DE" dirty="0" err="1" smtClean="0"/>
              <a:t>force</a:t>
            </a:r>
            <a:r>
              <a:rPr lang="de-DE" dirty="0" smtClean="0"/>
              <a:t>&gt;_v&lt;</a:t>
            </a:r>
            <a:r>
              <a:rPr lang="de-DE" dirty="0" err="1" smtClean="0"/>
              <a:t>velocity</a:t>
            </a:r>
            <a:r>
              <a:rPr lang="de-DE" dirty="0" smtClean="0"/>
              <a:t>&gt;_h&lt;</a:t>
            </a:r>
            <a:r>
              <a:rPr lang="de-DE" dirty="0" err="1" smtClean="0"/>
              <a:t>threshold</a:t>
            </a:r>
            <a:r>
              <a:rPr lang="de-DE" dirty="0" smtClean="0"/>
              <a:t>&gt;.dat</a:t>
            </a:r>
            <a:endParaRPr lang="de-DE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Offset </a:t>
            </a:r>
            <a:r>
              <a:rPr lang="de-DE" dirty="0" err="1" smtClean="0"/>
              <a:t>function</a:t>
            </a:r>
            <a:r>
              <a:rPr lang="de-DE" dirty="0" smtClean="0"/>
              <a:t> to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smtClean="0"/>
              <a:t>data (2 </a:t>
            </a:r>
            <a:r>
              <a:rPr lang="de-DE" dirty="0" err="1" smtClean="0"/>
              <a:t>Column</a:t>
            </a:r>
            <a:r>
              <a:rPr lang="de-DE" dirty="0" smtClean="0"/>
              <a:t> </a:t>
            </a:r>
            <a:r>
              <a:rPr lang="de-DE" dirty="0" err="1" smtClean="0"/>
              <a:t>sim</a:t>
            </a:r>
            <a:r>
              <a:rPr lang="de-DE" dirty="0" smtClean="0"/>
              <a:t>)</a:t>
            </a: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55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1989000"/>
            <a:ext cx="9144000" cy="720000"/>
          </a:xfrm>
        </p:spPr>
        <p:txBody>
          <a:bodyPr>
            <a:noAutofit/>
          </a:bodyPr>
          <a:lstStyle/>
          <a:p>
            <a:pPr algn="ctr"/>
            <a:r>
              <a:rPr lang="de-DE" sz="3500" b="1" dirty="0" smtClean="0">
                <a:solidFill>
                  <a:srgbClr val="086EA0"/>
                </a:solidFill>
              </a:rPr>
              <a:t>Vielen Dank für Ihre Aufmerksamkeit!</a:t>
            </a:r>
            <a:endParaRPr lang="de-DE" sz="3500" b="1" dirty="0">
              <a:solidFill>
                <a:srgbClr val="086EA0"/>
              </a:solidFill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3224213" y="3204000"/>
            <a:ext cx="2695574" cy="24929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nl-NL" sz="1200" b="1" dirty="0">
                <a:solidFill>
                  <a:srgbClr val="086EA0"/>
                </a:solidFill>
              </a:rPr>
              <a:t> Prof. Dr.-Ing. Dipl.-Wi.-Ing. Willibald A. Günthner</a:t>
            </a:r>
          </a:p>
          <a:p>
            <a:pPr algn="ctr"/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200" dirty="0" smtClean="0">
                <a:solidFill>
                  <a:srgbClr val="086EA0"/>
                </a:solidFill>
              </a:rPr>
              <a:t>Technische Universität München </a:t>
            </a:r>
            <a:br>
              <a:rPr lang="de-DE" sz="1200" dirty="0" smtClean="0">
                <a:solidFill>
                  <a:srgbClr val="086EA0"/>
                </a:solidFill>
              </a:rPr>
            </a:br>
            <a:r>
              <a:rPr lang="de-DE" sz="1200" dirty="0" err="1" smtClean="0">
                <a:solidFill>
                  <a:srgbClr val="086EA0"/>
                </a:solidFill>
              </a:rPr>
              <a:t>fml</a:t>
            </a:r>
            <a:r>
              <a:rPr lang="de-DE" sz="1200" dirty="0" smtClean="0">
                <a:solidFill>
                  <a:srgbClr val="086EA0"/>
                </a:solidFill>
              </a:rPr>
              <a:t> - Lehrstuhl für Fördertechnik Materialfluss Logistik</a:t>
            </a:r>
          </a:p>
          <a:p>
            <a:pPr algn="ctr"/>
            <a:r>
              <a:rPr lang="de-DE" sz="1200" dirty="0" smtClean="0">
                <a:solidFill>
                  <a:srgbClr val="086EA0"/>
                </a:solidFill>
              </a:rPr>
              <a:t/>
            </a:r>
            <a:br>
              <a:rPr lang="de-DE" sz="1200" dirty="0" smtClean="0">
                <a:solidFill>
                  <a:srgbClr val="086EA0"/>
                </a:solidFill>
              </a:rPr>
            </a:br>
            <a:r>
              <a:rPr lang="de-DE" sz="1200" dirty="0" err="1" smtClean="0">
                <a:solidFill>
                  <a:srgbClr val="086EA0"/>
                </a:solidFill>
              </a:rPr>
              <a:t>Boltzmannstr</a:t>
            </a:r>
            <a:r>
              <a:rPr lang="de-DE" sz="1200" dirty="0" smtClean="0">
                <a:solidFill>
                  <a:srgbClr val="086EA0"/>
                </a:solidFill>
              </a:rPr>
              <a:t>. 15 </a:t>
            </a:r>
          </a:p>
          <a:p>
            <a:pPr algn="ctr"/>
            <a:r>
              <a:rPr lang="de-DE" sz="1200" dirty="0" smtClean="0">
                <a:solidFill>
                  <a:srgbClr val="086EA0"/>
                </a:solidFill>
              </a:rPr>
              <a:t>85748 Garching </a:t>
            </a:r>
          </a:p>
          <a:p>
            <a:pPr algn="ctr"/>
            <a:endParaRPr lang="de-DE" sz="1200" dirty="0" smtClean="0">
              <a:solidFill>
                <a:srgbClr val="086EA0"/>
              </a:solidFill>
            </a:endParaRPr>
          </a:p>
          <a:p>
            <a:pPr algn="ctr"/>
            <a:r>
              <a:rPr lang="de-DE" sz="1200" dirty="0" err="1" smtClean="0">
                <a:solidFill>
                  <a:srgbClr val="086EA0"/>
                </a:solidFill>
              </a:rPr>
              <a:t>Tel</a:t>
            </a:r>
            <a:r>
              <a:rPr lang="de-DE" sz="1200" dirty="0" smtClean="0">
                <a:solidFill>
                  <a:srgbClr val="086EA0"/>
                </a:solidFill>
              </a:rPr>
              <a:t> +49.89.289.15921</a:t>
            </a:r>
            <a:br>
              <a:rPr lang="de-DE" sz="1200" dirty="0" smtClean="0">
                <a:solidFill>
                  <a:srgbClr val="086EA0"/>
                </a:solidFill>
              </a:rPr>
            </a:br>
            <a:r>
              <a:rPr lang="de-DE" sz="1200" dirty="0" smtClean="0">
                <a:solidFill>
                  <a:srgbClr val="086EA0"/>
                </a:solidFill>
              </a:rPr>
              <a:t>Fax +49.89.289.15922</a:t>
            </a:r>
            <a:br>
              <a:rPr lang="de-DE" sz="1200" dirty="0" smtClean="0">
                <a:solidFill>
                  <a:srgbClr val="086EA0"/>
                </a:solidFill>
              </a:rPr>
            </a:br>
            <a:r>
              <a:rPr lang="de-DE" sz="1200" dirty="0" smtClean="0">
                <a:solidFill>
                  <a:srgbClr val="086EA0"/>
                </a:solidFill>
              </a:rPr>
              <a:t>E-Mail: </a:t>
            </a:r>
            <a:r>
              <a:rPr lang="de-DE" sz="1200" dirty="0" err="1" smtClean="0">
                <a:solidFill>
                  <a:srgbClr val="086EA0"/>
                </a:solidFill>
              </a:rPr>
              <a:t>kontakt</a:t>
            </a:r>
            <a:r>
              <a:rPr lang="de-DE" sz="1200" dirty="0" smtClean="0">
                <a:solidFill>
                  <a:srgbClr val="086EA0"/>
                </a:solidFill>
              </a:rPr>
              <a:t>@</a:t>
            </a:r>
            <a:r>
              <a:rPr lang="de-DE" sz="1200" dirty="0" err="1" smtClean="0">
                <a:solidFill>
                  <a:srgbClr val="086EA0"/>
                </a:solidFill>
              </a:rPr>
              <a:t>fml.mw.tum.de</a:t>
            </a:r>
            <a:endParaRPr lang="de-DE" sz="1200" dirty="0">
              <a:solidFill>
                <a:srgbClr val="086E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980585"/>
            <a:ext cx="9144000" cy="36434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017000" y="1544381"/>
            <a:ext cx="5472000" cy="39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332002" y="1751381"/>
            <a:ext cx="360000" cy="360000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962002" y="1962000"/>
            <a:ext cx="4436221" cy="18933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de-DE" sz="1200" dirty="0" smtClean="0">
                <a:solidFill>
                  <a:srgbClr val="086EA0"/>
                </a:solidFill>
              </a:rPr>
              <a:t>Punkt 1</a:t>
            </a:r>
            <a:endParaRPr lang="de-DE" sz="1200" dirty="0">
              <a:solidFill>
                <a:srgbClr val="086EA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332001" y="2273650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2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962001" y="2484000"/>
            <a:ext cx="4436222" cy="18933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de-DE" sz="1200" dirty="0" smtClean="0">
                <a:solidFill>
                  <a:srgbClr val="086EA0"/>
                </a:solidFill>
              </a:rPr>
              <a:t>Punkt 1</a:t>
            </a:r>
            <a:endParaRPr lang="de-DE" sz="1200" dirty="0">
              <a:solidFill>
                <a:srgbClr val="086EA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337901" y="2789668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3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67901" y="3006000"/>
            <a:ext cx="4430530" cy="18933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de-DE" sz="1200" dirty="0" smtClean="0">
                <a:solidFill>
                  <a:srgbClr val="086EA0"/>
                </a:solidFill>
              </a:rPr>
              <a:t>Punkt 1</a:t>
            </a:r>
            <a:endParaRPr lang="de-DE" sz="1200" dirty="0">
              <a:solidFill>
                <a:srgbClr val="086EA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32001" y="3326381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962001" y="3546000"/>
            <a:ext cx="4436222" cy="18933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de-DE" sz="1200" dirty="0" smtClean="0">
                <a:solidFill>
                  <a:srgbClr val="086EA0"/>
                </a:solidFill>
              </a:rPr>
              <a:t>Punkt 1</a:t>
            </a:r>
            <a:endParaRPr lang="de-DE" sz="1200" dirty="0">
              <a:solidFill>
                <a:srgbClr val="086EA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332000" y="3848650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5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962000" y="4068000"/>
            <a:ext cx="4436223" cy="18933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de-DE" sz="1200" dirty="0" smtClean="0">
                <a:solidFill>
                  <a:srgbClr val="086EA0"/>
                </a:solidFill>
              </a:rPr>
              <a:t>Punkt 1</a:t>
            </a:r>
            <a:endParaRPr lang="de-DE" sz="1200" dirty="0">
              <a:solidFill>
                <a:srgbClr val="086EA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337900" y="4364668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6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67692" y="4582800"/>
            <a:ext cx="4430531" cy="18933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de-DE" sz="1200" dirty="0" smtClean="0">
                <a:solidFill>
                  <a:srgbClr val="086EA0"/>
                </a:solidFill>
              </a:rPr>
              <a:t>Punkt 1</a:t>
            </a:r>
            <a:endParaRPr lang="de-DE" sz="1200" dirty="0">
              <a:solidFill>
                <a:srgbClr val="086EA0"/>
              </a:solidFill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00" y="369332"/>
            <a:ext cx="3008644" cy="227364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29" y="387806"/>
            <a:ext cx="2789335" cy="2107917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54" y="2664215"/>
            <a:ext cx="2789335" cy="2107917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333" y="4772132"/>
            <a:ext cx="2789335" cy="2107917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464" y="2794691"/>
            <a:ext cx="2789335" cy="2107917"/>
          </a:xfrm>
          <a:prstGeom prst="rect">
            <a:avLst/>
          </a:prstGeom>
        </p:spPr>
      </p:pic>
      <p:cxnSp>
        <p:nvCxnSpPr>
          <p:cNvPr id="26" name="Gerader Verbinder 25"/>
          <p:cNvCxnSpPr/>
          <p:nvPr/>
        </p:nvCxnSpPr>
        <p:spPr>
          <a:xfrm flipV="1">
            <a:off x="12791785" y="2844000"/>
            <a:ext cx="2826879" cy="20586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V="1">
            <a:off x="12810556" y="387806"/>
            <a:ext cx="2826879" cy="20586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3098479" y="2560716"/>
            <a:ext cx="28456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</a:pPr>
            <a:r>
              <a:rPr lang="de-DE" sz="1200" dirty="0" smtClean="0"/>
              <a:t>Einheitliche Darstellung</a:t>
            </a:r>
          </a:p>
        </p:txBody>
      </p:sp>
    </p:spTree>
    <p:extLst>
      <p:ext uri="{BB962C8B-B14F-4D97-AF65-F5344CB8AC3E}">
        <p14:creationId xmlns:p14="http://schemas.microsoft.com/office/powerpoint/2010/main" val="243973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0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Matlab</a:t>
            </a:r>
            <a:r>
              <a:rPr lang="de-DE" dirty="0" smtClean="0"/>
              <a:t> GUI</a:t>
            </a:r>
            <a:br>
              <a:rPr lang="de-DE" dirty="0" smtClean="0"/>
            </a:br>
            <a:r>
              <a:rPr lang="de-DE" sz="1200" dirty="0" smtClean="0"/>
              <a:t>Hydropulse test band</a:t>
            </a:r>
            <a:endParaRPr lang="de-DE" sz="120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251999" y="1269001"/>
            <a:ext cx="7785513" cy="5042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ko-KR" sz="1600" b="1" smtClean="0"/>
              <a:t>Development</a:t>
            </a:r>
            <a:endParaRPr lang="de-DE" altLang="ko-KR" sz="1600" b="1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Offset </a:t>
            </a:r>
            <a:r>
              <a:rPr lang="de-DE" dirty="0" err="1" smtClean="0"/>
              <a:t>value</a:t>
            </a:r>
            <a:r>
              <a:rPr lang="de-DE" dirty="0" smtClean="0"/>
              <a:t> in the </a:t>
            </a:r>
            <a:r>
              <a:rPr lang="de-DE" dirty="0" err="1" smtClean="0"/>
              <a:t>text</a:t>
            </a:r>
            <a:r>
              <a:rPr lang="de-DE" dirty="0" smtClean="0"/>
              <a:t> box</a:t>
            </a:r>
            <a:endParaRPr lang="de-DE" altLang="ko-KR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calibration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on the legend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Multiple </a:t>
            </a:r>
            <a:r>
              <a:rPr lang="de-DE" dirty="0" err="1" smtClean="0"/>
              <a:t>simulation</a:t>
            </a:r>
            <a:r>
              <a:rPr lang="de-DE" dirty="0" smtClean="0"/>
              <a:t> data on a </a:t>
            </a:r>
            <a:r>
              <a:rPr lang="de-DE" dirty="0" err="1" smtClean="0"/>
              <a:t>plot</a:t>
            </a:r>
            <a:endParaRPr lang="de-DE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Simulation data </a:t>
            </a:r>
            <a:r>
              <a:rPr lang="de-DE" dirty="0" err="1" smtClean="0"/>
              <a:t>maximum</a:t>
            </a:r>
            <a:r>
              <a:rPr lang="de-DE" dirty="0" smtClean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2384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Matlab</a:t>
            </a:r>
            <a:r>
              <a:rPr lang="de-DE" dirty="0" smtClean="0"/>
              <a:t> GUI</a:t>
            </a:r>
            <a:br>
              <a:rPr lang="de-DE" dirty="0" smtClean="0"/>
            </a:br>
            <a:r>
              <a:rPr lang="de-DE" sz="1200" dirty="0" smtClean="0"/>
              <a:t>Trommel test band</a:t>
            </a:r>
            <a:endParaRPr lang="de-DE" sz="120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251999" y="1269001"/>
            <a:ext cx="7785513" cy="5042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ko-KR" b="1" dirty="0" smtClean="0"/>
              <a:t>Development</a:t>
            </a:r>
            <a:endParaRPr lang="de-DE" altLang="ko-KR" sz="1600" b="1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altLang="ko-KR" dirty="0" smtClean="0"/>
              <a:t>Experimental data: .</a:t>
            </a:r>
            <a:r>
              <a:rPr lang="de-DE" altLang="ko-KR" dirty="0" err="1" smtClean="0"/>
              <a:t>asc</a:t>
            </a:r>
            <a:endParaRPr lang="de-DE" altLang="ko-KR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altLang="ko-KR" dirty="0" smtClean="0"/>
              <a:t>Simulation data: .dat, 5 data </a:t>
            </a:r>
            <a:r>
              <a:rPr lang="de-DE" altLang="ko-KR" dirty="0" err="1" smtClean="0"/>
              <a:t>value</a:t>
            </a:r>
            <a:r>
              <a:rPr lang="de-DE" altLang="ko-KR" dirty="0" smtClean="0"/>
              <a:t> ( time/ </a:t>
            </a:r>
            <a:r>
              <a:rPr lang="de-DE" altLang="ko-KR" dirty="0" err="1" smtClean="0"/>
              <a:t>force</a:t>
            </a:r>
            <a:r>
              <a:rPr lang="de-DE" altLang="ko-KR" dirty="0" smtClean="0"/>
              <a:t>/ </a:t>
            </a:r>
            <a:r>
              <a:rPr lang="de-DE" altLang="ko-KR" dirty="0" err="1" smtClean="0"/>
              <a:t>displacement</a:t>
            </a:r>
            <a:r>
              <a:rPr lang="de-DE" altLang="ko-KR" dirty="0" smtClean="0"/>
              <a:t>/ 2 etc.)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altLang="ko-KR" dirty="0" err="1"/>
              <a:t>d</a:t>
            </a:r>
            <a:r>
              <a:rPr lang="de-DE" altLang="ko-KR" dirty="0" err="1" smtClean="0"/>
              <a:t>eflection</a:t>
            </a:r>
            <a:r>
              <a:rPr lang="de-DE" altLang="ko-KR" dirty="0" smtClean="0"/>
              <a:t> </a:t>
            </a:r>
            <a:r>
              <a:rPr lang="de-DE" altLang="ko-KR" dirty="0" err="1" smtClean="0"/>
              <a:t>comparison</a:t>
            </a:r>
            <a:endParaRPr lang="de-DE" altLang="ko-KR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de-DE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9787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835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 of </a:t>
            </a:r>
            <a:r>
              <a:rPr lang="de-DE" dirty="0" err="1"/>
              <a:t>f</a:t>
            </a:r>
            <a:r>
              <a:rPr lang="de-DE" dirty="0" err="1" smtClean="0"/>
              <a:t>orklift</a:t>
            </a:r>
            <a:r>
              <a:rPr lang="de-DE" dirty="0" smtClean="0"/>
              <a:t> </a:t>
            </a:r>
            <a:r>
              <a:rPr lang="de-DE" dirty="0" err="1" smtClean="0"/>
              <a:t>truck</a:t>
            </a:r>
            <a:endParaRPr lang="de-DE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7785512" cy="47162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Forklift </a:t>
            </a:r>
            <a:r>
              <a:rPr lang="de-DE" b="1" dirty="0" err="1" smtClean="0"/>
              <a:t>truck</a:t>
            </a:r>
            <a:endParaRPr lang="de-DE" b="1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EFG 216k Jungheinrich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Max. </a:t>
            </a:r>
            <a:r>
              <a:rPr lang="de-DE" dirty="0" err="1" smtClean="0"/>
              <a:t>loading</a:t>
            </a:r>
            <a:r>
              <a:rPr lang="de-DE" dirty="0" smtClean="0"/>
              <a:t> </a:t>
            </a:r>
            <a:r>
              <a:rPr lang="de-DE" dirty="0" err="1" smtClean="0"/>
              <a:t>capacity</a:t>
            </a:r>
            <a:r>
              <a:rPr lang="de-DE" dirty="0" smtClean="0"/>
              <a:t>: 1600 kg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Tire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Front: 18 x 7 – 8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Rear</a:t>
            </a:r>
            <a:r>
              <a:rPr lang="de-DE" dirty="0" smtClean="0"/>
              <a:t>: 15 x 5.5 - 9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Input data to </a:t>
            </a:r>
            <a:r>
              <a:rPr lang="de-DE" b="1" dirty="0" err="1" smtClean="0"/>
              <a:t>experiment</a:t>
            </a:r>
            <a:endParaRPr lang="de-DE" b="1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Wheel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r>
              <a:rPr lang="de-DE" dirty="0" smtClean="0"/>
              <a:t>: 8000N and 16000N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Velocity</a:t>
            </a:r>
            <a:r>
              <a:rPr lang="de-DE" dirty="0" smtClean="0"/>
              <a:t>: 2 km/h – 13 km/h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Threshold</a:t>
            </a:r>
            <a:r>
              <a:rPr lang="de-DE" dirty="0" smtClean="0"/>
              <a:t>: 5mm and 10mm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12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 of </a:t>
            </a:r>
            <a:r>
              <a:rPr lang="de-DE" dirty="0" err="1"/>
              <a:t>f</a:t>
            </a:r>
            <a:r>
              <a:rPr lang="de-DE" dirty="0" err="1" smtClean="0"/>
              <a:t>orklift</a:t>
            </a:r>
            <a:r>
              <a:rPr lang="de-DE" dirty="0" smtClean="0"/>
              <a:t> </a:t>
            </a:r>
            <a:r>
              <a:rPr lang="de-DE" dirty="0" err="1" smtClean="0"/>
              <a:t>truck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" y="1268413"/>
            <a:ext cx="3167844" cy="211189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18" y="1268413"/>
            <a:ext cx="3167844" cy="211189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34" y="3812837"/>
            <a:ext cx="2908038" cy="1938692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819268"/>
            <a:ext cx="2908038" cy="193869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62" y="3810846"/>
            <a:ext cx="2908038" cy="193869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268413"/>
            <a:ext cx="1407930" cy="21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2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fml-Farben">
      <a:dk1>
        <a:srgbClr val="000000"/>
      </a:dk1>
      <a:lt1>
        <a:srgbClr val="FFFFFF"/>
      </a:lt1>
      <a:dk2>
        <a:srgbClr val="086EA0"/>
      </a:dk2>
      <a:lt2>
        <a:srgbClr val="F2F2F2"/>
      </a:lt2>
      <a:accent1>
        <a:srgbClr val="086EA0"/>
      </a:accent1>
      <a:accent2>
        <a:srgbClr val="F2F2F2"/>
      </a:accent2>
      <a:accent3>
        <a:srgbClr val="DCECF8"/>
      </a:accent3>
      <a:accent4>
        <a:srgbClr val="086EA0"/>
      </a:accent4>
      <a:accent5>
        <a:srgbClr val="FFFFFF"/>
      </a:accent5>
      <a:accent6>
        <a:srgbClr val="D8D8D8"/>
      </a:accent6>
      <a:hlink>
        <a:srgbClr val="086EA0"/>
      </a:hlink>
      <a:folHlink>
        <a:srgbClr val="AAD2F0"/>
      </a:folHlink>
    </a:clrScheme>
    <a:fontScheme name="FM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38100">
          <a:solidFill>
            <a:schemeClr val="bg1">
              <a:lumMod val="85000"/>
            </a:schemeClr>
          </a:solidFill>
          <a:miter lim="800000"/>
          <a:headEnd/>
          <a:tailEnd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lIns="0" tIns="0" rIns="0" bIns="0" rtlCol="0" anchor="ctr"/>
      <a:lstStyle>
        <a:defPPr algn="ctr" eaLnBrk="0" hangingPunct="0">
          <a:spcBef>
            <a:spcPct val="50000"/>
          </a:spcBef>
          <a:buClr>
            <a:srgbClr val="086EA0"/>
          </a:buClr>
          <a:defRPr sz="1600" kern="0" dirty="0" smtClean="0">
            <a:solidFill>
              <a:srgbClr val="086EA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 w="1270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720"/>
          </a:spcBef>
          <a:buClr>
            <a:srgbClr val="086EA0"/>
          </a:buClr>
          <a:buFont typeface="Symbol" panose="05050102010706020507" pitchFamily="18" charset="2"/>
          <a:buChar char="-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A291F6F1-531F-4940-985D-FEF160ECE022}" vid="{398A327E-FB5C-4136-99FF-9C9F0FC80F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fml_Vorlage_Präsentation</Template>
  <TotalTime>0</TotalTime>
  <Words>369</Words>
  <Application>Microsoft Office PowerPoint</Application>
  <PresentationFormat>Bildschirmpräsentation (4:3)</PresentationFormat>
  <Paragraphs>110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Symbol</vt:lpstr>
      <vt:lpstr>Office Theme</vt:lpstr>
      <vt:lpstr>PowerPoint-Präsentation</vt:lpstr>
      <vt:lpstr>Agenda</vt:lpstr>
      <vt:lpstr>PowerPoint-Präsentation</vt:lpstr>
      <vt:lpstr>Matlab GUI Hydropulse test band</vt:lpstr>
      <vt:lpstr>Matlab GUI Trommel test band</vt:lpstr>
      <vt:lpstr>PowerPoint-Präsentation</vt:lpstr>
      <vt:lpstr>PowerPoint-Präsentation</vt:lpstr>
      <vt:lpstr>Experiment of forklift truck</vt:lpstr>
      <vt:lpstr>Experiment of forklift truck</vt:lpstr>
      <vt:lpstr>Position of all sensor </vt:lpstr>
      <vt:lpstr>Position of sensor 1, 2</vt:lpstr>
      <vt:lpstr>Position of sensor 3</vt:lpstr>
      <vt:lpstr>Position of sensor 4</vt:lpstr>
      <vt:lpstr>Position of sensor 5</vt:lpstr>
      <vt:lpstr>Position of sensor 6</vt:lpstr>
      <vt:lpstr>MATLAB GUI</vt:lpstr>
      <vt:lpstr>PowerPoint-Präsentation</vt:lpstr>
      <vt:lpstr>Vielen Dank für Ihre Aufmerksamkeit!</vt:lpstr>
    </vt:vector>
  </TitlesOfParts>
  <Company>Lehrstuhl fml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oh</dc:creator>
  <cp:lastModifiedBy>oh</cp:lastModifiedBy>
  <cp:revision>108</cp:revision>
  <dcterms:created xsi:type="dcterms:W3CDTF">2015-08-14T09:07:52Z</dcterms:created>
  <dcterms:modified xsi:type="dcterms:W3CDTF">2016-04-29T09:50:02Z</dcterms:modified>
</cp:coreProperties>
</file>